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Fraunces Extra Bold" panose="020B0604020202020204" charset="0"/>
      <p:regular r:id="rId15"/>
    </p:embeddedFont>
    <p:embeddedFont>
      <p:font typeface="Nobile"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069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11392"/>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Revolutionizing Interview Scheduling: An AI-Powered Solution</a:t>
            </a:r>
            <a:endParaRPr lang="en-US" sz="4450" dirty="0"/>
          </a:p>
        </p:txBody>
      </p:sp>
      <p:sp>
        <p:nvSpPr>
          <p:cNvPr id="4" name="Text 1"/>
          <p:cNvSpPr/>
          <p:nvPr/>
        </p:nvSpPr>
        <p:spPr>
          <a:xfrm>
            <a:off x="6280190" y="4077891"/>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In today's fast-paced world, efficient interview scheduling is critical for attracting top talent and maintaining a competitive edge. Traditional manual scheduling processes are often time-consuming, error-prone, and frustrating for both candidates and hiring teams. Our AI-powered interview scheduling bot offers a revolutionary solution, automating the entire scheduling process and minimizing manual effort.</a:t>
            </a:r>
            <a:endParaRPr lang="en-US" sz="1750" dirty="0"/>
          </a:p>
        </p:txBody>
      </p:sp>
      <p:sp>
        <p:nvSpPr>
          <p:cNvPr id="5" name="Rectangle 4">
            <a:extLst>
              <a:ext uri="{FF2B5EF4-FFF2-40B4-BE49-F238E27FC236}">
                <a16:creationId xmlns:a16="http://schemas.microsoft.com/office/drawing/2014/main" id="{70C08282-941D-A884-BAFF-610E01DCD72F}"/>
              </a:ext>
            </a:extLst>
          </p:cNvPr>
          <p:cNvSpPr/>
          <p:nvPr/>
        </p:nvSpPr>
        <p:spPr>
          <a:xfrm>
            <a:off x="12801600" y="7069015"/>
            <a:ext cx="1711569" cy="1078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95093"/>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Hybrid Approach &amp; AI-Driven Communication</a:t>
            </a:r>
            <a:endParaRPr lang="en-US" sz="4450" dirty="0"/>
          </a:p>
        </p:txBody>
      </p:sp>
      <p:sp>
        <p:nvSpPr>
          <p:cNvPr id="3" name="Text 1"/>
          <p:cNvSpPr/>
          <p:nvPr/>
        </p:nvSpPr>
        <p:spPr>
          <a:xfrm>
            <a:off x="793790" y="36796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ML Techniques</a:t>
            </a:r>
            <a:endParaRPr lang="en-US" sz="2200" dirty="0"/>
          </a:p>
        </p:txBody>
      </p:sp>
      <p:sp>
        <p:nvSpPr>
          <p:cNvPr id="4" name="Text 2"/>
          <p:cNvSpPr/>
          <p:nvPr/>
        </p:nvSpPr>
        <p:spPr>
          <a:xfrm>
            <a:off x="793790" y="42607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Utilizes spaCy's neural network for pattern recognition and machine learning-driven insights.</a:t>
            </a:r>
            <a:endParaRPr lang="en-US" sz="1750" dirty="0"/>
          </a:p>
        </p:txBody>
      </p:sp>
      <p:sp>
        <p:nvSpPr>
          <p:cNvPr id="5" name="Text 3"/>
          <p:cNvSpPr/>
          <p:nvPr/>
        </p:nvSpPr>
        <p:spPr>
          <a:xfrm>
            <a:off x="7599521" y="3679627"/>
            <a:ext cx="2933938"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Rule-Based Fallback</a:t>
            </a:r>
            <a:endParaRPr lang="en-US" sz="2200" dirty="0"/>
          </a:p>
        </p:txBody>
      </p:sp>
      <p:sp>
        <p:nvSpPr>
          <p:cNvPr id="6" name="Text 4"/>
          <p:cNvSpPr/>
          <p:nvPr/>
        </p:nvSpPr>
        <p:spPr>
          <a:xfrm>
            <a:off x="7599521" y="42607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Incorporates regex patterns for specific time ranges (e.g., "9-11am") to ensure accuracy and reliability.</a:t>
            </a:r>
            <a:endParaRPr lang="en-US" sz="1750" dirty="0"/>
          </a:p>
        </p:txBody>
      </p:sp>
      <p:sp>
        <p:nvSpPr>
          <p:cNvPr id="7" name="Text 5"/>
          <p:cNvSpPr/>
          <p:nvPr/>
        </p:nvSpPr>
        <p:spPr>
          <a:xfrm>
            <a:off x="793790" y="544580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After availability is confirmed, AI automatically sends confirmation emails to both the recruiter and the candidate. If no interviewers are free, the AI sends an alternate suggestion email to the candidate, simulating a virtual agent handling scheduling workflows automatically.</a:t>
            </a:r>
            <a:endParaRPr lang="en-US" sz="1750" dirty="0"/>
          </a:p>
        </p:txBody>
      </p:sp>
      <p:sp>
        <p:nvSpPr>
          <p:cNvPr id="8" name="Rectangle 7">
            <a:extLst>
              <a:ext uri="{FF2B5EF4-FFF2-40B4-BE49-F238E27FC236}">
                <a16:creationId xmlns:a16="http://schemas.microsoft.com/office/drawing/2014/main" id="{CA36A850-1C41-31AC-B59A-A184B2D80744}"/>
              </a:ext>
            </a:extLst>
          </p:cNvPr>
          <p:cNvSpPr/>
          <p:nvPr/>
        </p:nvSpPr>
        <p:spPr>
          <a:xfrm>
            <a:off x="12801600" y="7069015"/>
            <a:ext cx="1711569" cy="1078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492210"/>
            <a:ext cx="11551325"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AI Email Agent for Interview Invitations</a:t>
            </a:r>
            <a:endParaRPr lang="en-US" sz="4450" dirty="0"/>
          </a:p>
        </p:txBody>
      </p:sp>
      <p:pic>
        <p:nvPicPr>
          <p:cNvPr id="3" name="Image 0" descr="preencoded.png"/>
          <p:cNvPicPr>
            <a:picLocks noChangeAspect="1"/>
          </p:cNvPicPr>
          <p:nvPr/>
        </p:nvPicPr>
        <p:blipFill>
          <a:blip r:embed="rId3"/>
          <a:stretch>
            <a:fillRect/>
          </a:stretch>
        </p:blipFill>
        <p:spPr>
          <a:xfrm>
            <a:off x="793790" y="2654617"/>
            <a:ext cx="1134070" cy="1360884"/>
          </a:xfrm>
          <a:prstGeom prst="rect">
            <a:avLst/>
          </a:prstGeom>
        </p:spPr>
      </p:pic>
      <p:sp>
        <p:nvSpPr>
          <p:cNvPr id="4" name="Text 1"/>
          <p:cNvSpPr/>
          <p:nvPr/>
        </p:nvSpPr>
        <p:spPr>
          <a:xfrm>
            <a:off x="2268022" y="28814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Agent Initialization</a:t>
            </a:r>
            <a:endParaRPr lang="en-US" sz="2200" dirty="0"/>
          </a:p>
        </p:txBody>
      </p:sp>
      <p:sp>
        <p:nvSpPr>
          <p:cNvPr id="5" name="Text 2"/>
          <p:cNvSpPr/>
          <p:nvPr/>
        </p:nvSpPr>
        <p:spPr>
          <a:xfrm>
            <a:off x="2268022" y="3371850"/>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AI email agent is initialized within the AutoGen framework.</a:t>
            </a:r>
            <a:endParaRPr lang="en-US" sz="1750" dirty="0"/>
          </a:p>
        </p:txBody>
      </p:sp>
      <p:pic>
        <p:nvPicPr>
          <p:cNvPr id="6" name="Image 1" descr="preencoded.png"/>
          <p:cNvPicPr>
            <a:picLocks noChangeAspect="1"/>
          </p:cNvPicPr>
          <p:nvPr/>
        </p:nvPicPr>
        <p:blipFill>
          <a:blip r:embed="rId4"/>
          <a:stretch>
            <a:fillRect/>
          </a:stretch>
        </p:blipFill>
        <p:spPr>
          <a:xfrm>
            <a:off x="793790" y="4015502"/>
            <a:ext cx="1134070" cy="1360884"/>
          </a:xfrm>
          <a:prstGeom prst="rect">
            <a:avLst/>
          </a:prstGeom>
        </p:spPr>
      </p:pic>
      <p:sp>
        <p:nvSpPr>
          <p:cNvPr id="7" name="Text 3"/>
          <p:cNvSpPr/>
          <p:nvPr/>
        </p:nvSpPr>
        <p:spPr>
          <a:xfrm>
            <a:off x="2268022" y="42423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Email Composition</a:t>
            </a:r>
            <a:endParaRPr lang="en-US" sz="2200" dirty="0"/>
          </a:p>
        </p:txBody>
      </p:sp>
      <p:sp>
        <p:nvSpPr>
          <p:cNvPr id="8" name="Text 4"/>
          <p:cNvSpPr/>
          <p:nvPr/>
        </p:nvSpPr>
        <p:spPr>
          <a:xfrm>
            <a:off x="2268022" y="4732734"/>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agent crafts personalized interview invitation emails automatically.</a:t>
            </a:r>
            <a:endParaRPr lang="en-US" sz="1750" dirty="0"/>
          </a:p>
        </p:txBody>
      </p:sp>
      <p:pic>
        <p:nvPicPr>
          <p:cNvPr id="9" name="Image 2" descr="preencoded.png"/>
          <p:cNvPicPr>
            <a:picLocks noChangeAspect="1"/>
          </p:cNvPicPr>
          <p:nvPr/>
        </p:nvPicPr>
        <p:blipFill>
          <a:blip r:embed="rId5"/>
          <a:stretch>
            <a:fillRect/>
          </a:stretch>
        </p:blipFill>
        <p:spPr>
          <a:xfrm>
            <a:off x="793790" y="5376386"/>
            <a:ext cx="1134070" cy="1360884"/>
          </a:xfrm>
          <a:prstGeom prst="rect">
            <a:avLst/>
          </a:prstGeom>
        </p:spPr>
      </p:pic>
      <p:sp>
        <p:nvSpPr>
          <p:cNvPr id="10" name="Text 5"/>
          <p:cNvSpPr/>
          <p:nvPr/>
        </p:nvSpPr>
        <p:spPr>
          <a:xfrm>
            <a:off x="2268022" y="56032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Sending Invitations</a:t>
            </a:r>
            <a:endParaRPr lang="en-US" sz="2200" dirty="0"/>
          </a:p>
        </p:txBody>
      </p:sp>
      <p:sp>
        <p:nvSpPr>
          <p:cNvPr id="11" name="Text 6"/>
          <p:cNvSpPr/>
          <p:nvPr/>
        </p:nvSpPr>
        <p:spPr>
          <a:xfrm>
            <a:off x="2268022" y="6093619"/>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Emails are sent to candidates and recruiters.</a:t>
            </a:r>
            <a:endParaRPr lang="en-US" sz="1750" dirty="0"/>
          </a:p>
        </p:txBody>
      </p:sp>
      <p:sp>
        <p:nvSpPr>
          <p:cNvPr id="12" name="Rectangle 11">
            <a:extLst>
              <a:ext uri="{FF2B5EF4-FFF2-40B4-BE49-F238E27FC236}">
                <a16:creationId xmlns:a16="http://schemas.microsoft.com/office/drawing/2014/main" id="{1F09BA96-AB73-34E4-62F8-FA23DE68D7B3}"/>
              </a:ext>
            </a:extLst>
          </p:cNvPr>
          <p:cNvSpPr/>
          <p:nvPr/>
        </p:nvSpPr>
        <p:spPr>
          <a:xfrm>
            <a:off x="12801600" y="7069015"/>
            <a:ext cx="1711569" cy="1078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3760351"/>
            <a:ext cx="13180118" cy="708779"/>
          </a:xfrm>
          <a:prstGeom prst="rect">
            <a:avLst/>
          </a:prstGeom>
          <a:noFill/>
          <a:ln/>
        </p:spPr>
        <p:txBody>
          <a:bodyPr wrap="none" lIns="0" tIns="0" rIns="0" bIns="0" rtlCol="0" anchor="t"/>
          <a:lstStyle/>
          <a:p>
            <a:pPr marL="0" indent="0" algn="ctr">
              <a:lnSpc>
                <a:spcPts val="5550"/>
              </a:lnSpc>
              <a:buNone/>
            </a:pPr>
            <a:r>
              <a:rPr lang="en-US" sz="7200" b="1" dirty="0">
                <a:solidFill>
                  <a:srgbClr val="3B4540"/>
                </a:solidFill>
                <a:latin typeface="Fraunces Extra Bold" pitchFamily="34" charset="0"/>
                <a:ea typeface="Fraunces Extra Bold" pitchFamily="34" charset="-122"/>
                <a:cs typeface="Fraunces Extra Bold" pitchFamily="34" charset="-120"/>
              </a:rPr>
              <a:t>Thank You</a:t>
            </a:r>
            <a:endParaRPr lang="en-US" sz="7200" dirty="0"/>
          </a:p>
        </p:txBody>
      </p:sp>
      <p:sp>
        <p:nvSpPr>
          <p:cNvPr id="3" name="Rectangle 2">
            <a:extLst>
              <a:ext uri="{FF2B5EF4-FFF2-40B4-BE49-F238E27FC236}">
                <a16:creationId xmlns:a16="http://schemas.microsoft.com/office/drawing/2014/main" id="{14F8EF40-1C8D-28D1-8EAF-B9ADF56FD172}"/>
              </a:ext>
            </a:extLst>
          </p:cNvPr>
          <p:cNvSpPr/>
          <p:nvPr/>
        </p:nvSpPr>
        <p:spPr>
          <a:xfrm>
            <a:off x="12801600" y="7069015"/>
            <a:ext cx="1711569" cy="1078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3516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Meet the Team Behind the Innovation</a:t>
            </a:r>
            <a:endParaRPr lang="en-US" sz="4450" dirty="0"/>
          </a:p>
        </p:txBody>
      </p:sp>
      <p:pic>
        <p:nvPicPr>
          <p:cNvPr id="4" name="Image 1" descr="preencoded.png"/>
          <p:cNvPicPr>
            <a:picLocks noChangeAspect="1"/>
          </p:cNvPicPr>
          <p:nvPr/>
        </p:nvPicPr>
        <p:blipFill>
          <a:blip r:embed="rId4"/>
          <a:stretch>
            <a:fillRect/>
          </a:stretch>
        </p:blipFill>
        <p:spPr>
          <a:xfrm>
            <a:off x="6280190" y="3992880"/>
            <a:ext cx="566976" cy="566976"/>
          </a:xfrm>
          <a:prstGeom prst="rect">
            <a:avLst/>
          </a:prstGeom>
        </p:spPr>
      </p:pic>
      <p:sp>
        <p:nvSpPr>
          <p:cNvPr id="5" name="Text 1"/>
          <p:cNvSpPr/>
          <p:nvPr/>
        </p:nvSpPr>
        <p:spPr>
          <a:xfrm>
            <a:off x="6280190" y="4786670"/>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Punati Shreya</a:t>
            </a:r>
            <a:endParaRPr lang="en-US" sz="2200" dirty="0"/>
          </a:p>
        </p:txBody>
      </p:sp>
      <p:sp>
        <p:nvSpPr>
          <p:cNvPr id="6" name="Text 2"/>
          <p:cNvSpPr/>
          <p:nvPr/>
        </p:nvSpPr>
        <p:spPr>
          <a:xfrm>
            <a:off x="6280190" y="5277088"/>
            <a:ext cx="2291953"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7" name="Image 2" descr="preencoded.png"/>
          <p:cNvPicPr>
            <a:picLocks noChangeAspect="1"/>
          </p:cNvPicPr>
          <p:nvPr/>
        </p:nvPicPr>
        <p:blipFill>
          <a:blip r:embed="rId5"/>
          <a:stretch>
            <a:fillRect/>
          </a:stretch>
        </p:blipFill>
        <p:spPr>
          <a:xfrm>
            <a:off x="8912304" y="3992880"/>
            <a:ext cx="566976" cy="566976"/>
          </a:xfrm>
          <a:prstGeom prst="rect">
            <a:avLst/>
          </a:prstGeom>
        </p:spPr>
      </p:pic>
      <p:sp>
        <p:nvSpPr>
          <p:cNvPr id="8" name="Text 3"/>
          <p:cNvSpPr/>
          <p:nvPr/>
        </p:nvSpPr>
        <p:spPr>
          <a:xfrm>
            <a:off x="8912304" y="4786670"/>
            <a:ext cx="2292072"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Mohamed Ishfaq P</a:t>
            </a:r>
            <a:endParaRPr lang="en-US" sz="2200" dirty="0"/>
          </a:p>
        </p:txBody>
      </p:sp>
      <p:sp>
        <p:nvSpPr>
          <p:cNvPr id="9" name="Text 4"/>
          <p:cNvSpPr/>
          <p:nvPr/>
        </p:nvSpPr>
        <p:spPr>
          <a:xfrm>
            <a:off x="8912304" y="5631418"/>
            <a:ext cx="2292072"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0" name="Image 3" descr="preencoded.png"/>
          <p:cNvPicPr>
            <a:picLocks noChangeAspect="1"/>
          </p:cNvPicPr>
          <p:nvPr/>
        </p:nvPicPr>
        <p:blipFill>
          <a:blip r:embed="rId6"/>
          <a:stretch>
            <a:fillRect/>
          </a:stretch>
        </p:blipFill>
        <p:spPr>
          <a:xfrm>
            <a:off x="11544538" y="3992880"/>
            <a:ext cx="566976" cy="566976"/>
          </a:xfrm>
          <a:prstGeom prst="rect">
            <a:avLst/>
          </a:prstGeom>
        </p:spPr>
      </p:pic>
      <p:sp>
        <p:nvSpPr>
          <p:cNvPr id="11" name="Text 5"/>
          <p:cNvSpPr/>
          <p:nvPr/>
        </p:nvSpPr>
        <p:spPr>
          <a:xfrm>
            <a:off x="11544538" y="4786670"/>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Shreyash Pandey</a:t>
            </a:r>
            <a:endParaRPr lang="en-US" sz="2200" dirty="0"/>
          </a:p>
        </p:txBody>
      </p:sp>
      <p:sp>
        <p:nvSpPr>
          <p:cNvPr id="12" name="Text 6"/>
          <p:cNvSpPr/>
          <p:nvPr/>
        </p:nvSpPr>
        <p:spPr>
          <a:xfrm>
            <a:off x="11544538" y="5631418"/>
            <a:ext cx="2291953"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t>
            </a:r>
            <a:endParaRPr lang="en-US" sz="1750" dirty="0"/>
          </a:p>
        </p:txBody>
      </p:sp>
      <p:sp>
        <p:nvSpPr>
          <p:cNvPr id="13" name="Rectangle 12">
            <a:extLst>
              <a:ext uri="{FF2B5EF4-FFF2-40B4-BE49-F238E27FC236}">
                <a16:creationId xmlns:a16="http://schemas.microsoft.com/office/drawing/2014/main" id="{F14BD6B9-AC82-C36A-FB86-DBF0E7F7581D}"/>
              </a:ext>
            </a:extLst>
          </p:cNvPr>
          <p:cNvSpPr/>
          <p:nvPr/>
        </p:nvSpPr>
        <p:spPr>
          <a:xfrm>
            <a:off x="12801600" y="7069015"/>
            <a:ext cx="1711569" cy="1078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1043" y="896303"/>
            <a:ext cx="7701915" cy="1931313"/>
          </a:xfrm>
          <a:prstGeom prst="rect">
            <a:avLst/>
          </a:prstGeom>
          <a:noFill/>
          <a:ln/>
        </p:spPr>
        <p:txBody>
          <a:bodyPr wrap="square" lIns="0" tIns="0" rIns="0" bIns="0" rtlCol="0" anchor="t"/>
          <a:lstStyle/>
          <a:p>
            <a:pPr marL="0" indent="0" algn="l">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AI-Powered Interview Scheduling: A Solution Overview</a:t>
            </a:r>
            <a:endParaRPr lang="en-US" sz="4050" dirty="0"/>
          </a:p>
        </p:txBody>
      </p:sp>
      <p:sp>
        <p:nvSpPr>
          <p:cNvPr id="4" name="Shape 1"/>
          <p:cNvSpPr/>
          <p:nvPr/>
        </p:nvSpPr>
        <p:spPr>
          <a:xfrm>
            <a:off x="721043" y="3368278"/>
            <a:ext cx="463510" cy="463510"/>
          </a:xfrm>
          <a:prstGeom prst="roundRect">
            <a:avLst>
              <a:gd name="adj" fmla="val 40006"/>
            </a:avLst>
          </a:prstGeom>
          <a:solidFill>
            <a:srgbClr val="E8F3E8"/>
          </a:solidFill>
          <a:ln/>
        </p:spPr>
        <p:txBody>
          <a:bodyPr/>
          <a:lstStyle/>
          <a:p>
            <a:endParaRPr lang="en-IN"/>
          </a:p>
        </p:txBody>
      </p:sp>
      <p:sp>
        <p:nvSpPr>
          <p:cNvPr id="5" name="Text 2"/>
          <p:cNvSpPr/>
          <p:nvPr/>
        </p:nvSpPr>
        <p:spPr>
          <a:xfrm>
            <a:off x="798255" y="3406854"/>
            <a:ext cx="308967" cy="386239"/>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1</a:t>
            </a:r>
            <a:endParaRPr lang="en-US" sz="2400" dirty="0"/>
          </a:p>
        </p:txBody>
      </p:sp>
      <p:sp>
        <p:nvSpPr>
          <p:cNvPr id="6" name="Text 3"/>
          <p:cNvSpPr/>
          <p:nvPr/>
        </p:nvSpPr>
        <p:spPr>
          <a:xfrm>
            <a:off x="1390531" y="3368278"/>
            <a:ext cx="2575322" cy="321826"/>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Problem</a:t>
            </a:r>
            <a:endParaRPr lang="en-US" sz="2000" dirty="0"/>
          </a:p>
        </p:txBody>
      </p:sp>
      <p:sp>
        <p:nvSpPr>
          <p:cNvPr id="7" name="Text 4"/>
          <p:cNvSpPr/>
          <p:nvPr/>
        </p:nvSpPr>
        <p:spPr>
          <a:xfrm>
            <a:off x="1390531" y="3813691"/>
            <a:ext cx="3078480" cy="1647825"/>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Traditional interview scheduling is time-consuming, error-prone, and often leads to candidate and interviewer frustration.</a:t>
            </a:r>
            <a:endParaRPr lang="en-US" sz="1600" dirty="0"/>
          </a:p>
        </p:txBody>
      </p:sp>
      <p:sp>
        <p:nvSpPr>
          <p:cNvPr id="8" name="Shape 5"/>
          <p:cNvSpPr/>
          <p:nvPr/>
        </p:nvSpPr>
        <p:spPr>
          <a:xfrm>
            <a:off x="4674989" y="3368278"/>
            <a:ext cx="463510" cy="463510"/>
          </a:xfrm>
          <a:prstGeom prst="roundRect">
            <a:avLst>
              <a:gd name="adj" fmla="val 40006"/>
            </a:avLst>
          </a:prstGeom>
          <a:solidFill>
            <a:srgbClr val="E8F3E8"/>
          </a:solidFill>
          <a:ln/>
        </p:spPr>
        <p:txBody>
          <a:bodyPr/>
          <a:lstStyle/>
          <a:p>
            <a:endParaRPr lang="en-IN"/>
          </a:p>
        </p:txBody>
      </p:sp>
      <p:sp>
        <p:nvSpPr>
          <p:cNvPr id="9" name="Text 6"/>
          <p:cNvSpPr/>
          <p:nvPr/>
        </p:nvSpPr>
        <p:spPr>
          <a:xfrm>
            <a:off x="4752201" y="3406854"/>
            <a:ext cx="308967" cy="386239"/>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2</a:t>
            </a:r>
            <a:endParaRPr lang="en-US" sz="2400" dirty="0"/>
          </a:p>
        </p:txBody>
      </p:sp>
      <p:sp>
        <p:nvSpPr>
          <p:cNvPr id="10" name="Text 7"/>
          <p:cNvSpPr/>
          <p:nvPr/>
        </p:nvSpPr>
        <p:spPr>
          <a:xfrm>
            <a:off x="5344478" y="3368278"/>
            <a:ext cx="2575322" cy="321826"/>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Solution</a:t>
            </a:r>
            <a:endParaRPr lang="en-US" sz="2000" dirty="0"/>
          </a:p>
        </p:txBody>
      </p:sp>
      <p:sp>
        <p:nvSpPr>
          <p:cNvPr id="11" name="Text 8"/>
          <p:cNvSpPr/>
          <p:nvPr/>
        </p:nvSpPr>
        <p:spPr>
          <a:xfrm>
            <a:off x="5344478" y="3813691"/>
            <a:ext cx="3078480" cy="1977390"/>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Our AI-powered bot automates the process by intelligently matching available interview slots, sending invites, and handling conflicts automatically.</a:t>
            </a:r>
            <a:endParaRPr lang="en-US" sz="1600" dirty="0"/>
          </a:p>
        </p:txBody>
      </p:sp>
      <p:sp>
        <p:nvSpPr>
          <p:cNvPr id="12" name="Shape 9"/>
          <p:cNvSpPr/>
          <p:nvPr/>
        </p:nvSpPr>
        <p:spPr>
          <a:xfrm>
            <a:off x="721043" y="6228755"/>
            <a:ext cx="463510" cy="463510"/>
          </a:xfrm>
          <a:prstGeom prst="roundRect">
            <a:avLst>
              <a:gd name="adj" fmla="val 40006"/>
            </a:avLst>
          </a:prstGeom>
          <a:solidFill>
            <a:srgbClr val="E8F3E8"/>
          </a:solidFill>
          <a:ln/>
        </p:spPr>
        <p:txBody>
          <a:bodyPr/>
          <a:lstStyle/>
          <a:p>
            <a:endParaRPr lang="en-IN"/>
          </a:p>
        </p:txBody>
      </p:sp>
      <p:sp>
        <p:nvSpPr>
          <p:cNvPr id="13" name="Text 10"/>
          <p:cNvSpPr/>
          <p:nvPr/>
        </p:nvSpPr>
        <p:spPr>
          <a:xfrm>
            <a:off x="798255" y="6267331"/>
            <a:ext cx="308967" cy="386239"/>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3</a:t>
            </a:r>
            <a:endParaRPr lang="en-US" sz="2400" dirty="0"/>
          </a:p>
        </p:txBody>
      </p:sp>
      <p:sp>
        <p:nvSpPr>
          <p:cNvPr id="14" name="Text 11"/>
          <p:cNvSpPr/>
          <p:nvPr/>
        </p:nvSpPr>
        <p:spPr>
          <a:xfrm>
            <a:off x="1390531" y="6228755"/>
            <a:ext cx="2575322" cy="321826"/>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Outcome</a:t>
            </a:r>
            <a:endParaRPr lang="en-US" sz="2000" dirty="0"/>
          </a:p>
        </p:txBody>
      </p:sp>
      <p:sp>
        <p:nvSpPr>
          <p:cNvPr id="15" name="Text 12"/>
          <p:cNvSpPr/>
          <p:nvPr/>
        </p:nvSpPr>
        <p:spPr>
          <a:xfrm>
            <a:off x="1390531" y="6674168"/>
            <a:ext cx="7032427" cy="659130"/>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Ensures smoother scheduling, enhances candidate satisfaction, and boosts employee productivity by reducing manual intervention.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11780996"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Key Functionality &amp; Problems Addressed</a:t>
            </a:r>
            <a:endParaRPr lang="en-US" sz="4450" dirty="0"/>
          </a:p>
        </p:txBody>
      </p:sp>
      <p:sp>
        <p:nvSpPr>
          <p:cNvPr id="3" name="Text 1"/>
          <p:cNvSpPr/>
          <p:nvPr/>
        </p:nvSpPr>
        <p:spPr>
          <a:xfrm>
            <a:off x="793790" y="3634264"/>
            <a:ext cx="36684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Automated Slot Matching</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AI intelligently matches available times based on candidate and interviewer preferences, eliminating manual coordination.</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Real-time Updates</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Seamlessly syncs with Google Calendar APIs to reflect up-to-date availability, preventing scheduling conflicts.</a:t>
            </a:r>
            <a:endParaRPr lang="en-US" sz="1750" dirty="0"/>
          </a:p>
        </p:txBody>
      </p:sp>
      <p:sp>
        <p:nvSpPr>
          <p:cNvPr id="7" name="Text 5"/>
          <p:cNvSpPr/>
          <p:nvPr/>
        </p:nvSpPr>
        <p:spPr>
          <a:xfrm>
            <a:off x="9872067" y="3634264"/>
            <a:ext cx="3382923"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Reminder Notifications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Sends automated email/SMS reminders to ensure candidates and interviewers stay on track, reducing no-shows.</a:t>
            </a:r>
            <a:endParaRPr lang="en-US" sz="1750" dirty="0"/>
          </a:p>
        </p:txBody>
      </p:sp>
      <p:sp>
        <p:nvSpPr>
          <p:cNvPr id="9" name="Rectangle 8">
            <a:extLst>
              <a:ext uri="{FF2B5EF4-FFF2-40B4-BE49-F238E27FC236}">
                <a16:creationId xmlns:a16="http://schemas.microsoft.com/office/drawing/2014/main" id="{667ED84B-4956-30E0-2CE7-52FF1F20EA60}"/>
              </a:ext>
            </a:extLst>
          </p:cNvPr>
          <p:cNvSpPr/>
          <p:nvPr/>
        </p:nvSpPr>
        <p:spPr>
          <a:xfrm>
            <a:off x="12801600" y="7069015"/>
            <a:ext cx="1711569" cy="1078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9136" y="557213"/>
            <a:ext cx="6244352" cy="633174"/>
          </a:xfrm>
          <a:prstGeom prst="rect">
            <a:avLst/>
          </a:prstGeom>
          <a:noFill/>
          <a:ln/>
        </p:spPr>
        <p:txBody>
          <a:bodyPr wrap="none" lIns="0" tIns="0" rIns="0" bIns="0" rtlCol="0" anchor="t"/>
          <a:lstStyle/>
          <a:p>
            <a:pPr marL="0" indent="0" algn="l">
              <a:lnSpc>
                <a:spcPts val="4950"/>
              </a:lnSpc>
              <a:buNone/>
            </a:pPr>
            <a:r>
              <a:rPr lang="en-US" sz="3950" b="1" dirty="0">
                <a:solidFill>
                  <a:srgbClr val="3B4540"/>
                </a:solidFill>
                <a:latin typeface="Fraunces Extra Bold" pitchFamily="34" charset="0"/>
                <a:ea typeface="Fraunces Extra Bold" pitchFamily="34" charset="-122"/>
                <a:cs typeface="Fraunces Extra Bold" pitchFamily="34" charset="-120"/>
              </a:rPr>
              <a:t>High-Level Architecture</a:t>
            </a:r>
            <a:endParaRPr lang="en-US" sz="3950" dirty="0"/>
          </a:p>
        </p:txBody>
      </p:sp>
      <p:pic>
        <p:nvPicPr>
          <p:cNvPr id="3" name="Image 0" descr="preencoded.png"/>
          <p:cNvPicPr>
            <a:picLocks noChangeAspect="1"/>
          </p:cNvPicPr>
          <p:nvPr/>
        </p:nvPicPr>
        <p:blipFill>
          <a:blip r:embed="rId3"/>
          <a:stretch>
            <a:fillRect/>
          </a:stretch>
        </p:blipFill>
        <p:spPr>
          <a:xfrm>
            <a:off x="709136" y="1595557"/>
            <a:ext cx="1013103" cy="1215747"/>
          </a:xfrm>
          <a:prstGeom prst="rect">
            <a:avLst/>
          </a:prstGeom>
        </p:spPr>
      </p:pic>
      <p:sp>
        <p:nvSpPr>
          <p:cNvPr id="4" name="Text 1"/>
          <p:cNvSpPr/>
          <p:nvPr/>
        </p:nvSpPr>
        <p:spPr>
          <a:xfrm>
            <a:off x="2026087" y="1798082"/>
            <a:ext cx="2532817" cy="316468"/>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Frontend</a:t>
            </a:r>
            <a:endParaRPr lang="en-US" sz="1950" dirty="0"/>
          </a:p>
        </p:txBody>
      </p:sp>
      <p:sp>
        <p:nvSpPr>
          <p:cNvPr id="5" name="Text 2"/>
          <p:cNvSpPr/>
          <p:nvPr/>
        </p:nvSpPr>
        <p:spPr>
          <a:xfrm>
            <a:off x="2026087" y="2236113"/>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05449"/>
                </a:solidFill>
                <a:latin typeface="Nobile" pitchFamily="34" charset="0"/>
                <a:ea typeface="Nobile" pitchFamily="34" charset="-122"/>
                <a:cs typeface="Nobile" pitchFamily="34" charset="-120"/>
              </a:rPr>
              <a:t>React interface for candidates and interviewers to view and interact with schedules.</a:t>
            </a:r>
            <a:endParaRPr lang="en-US" sz="1550" dirty="0"/>
          </a:p>
        </p:txBody>
      </p:sp>
      <p:pic>
        <p:nvPicPr>
          <p:cNvPr id="6" name="Image 1" descr="preencoded.png"/>
          <p:cNvPicPr>
            <a:picLocks noChangeAspect="1"/>
          </p:cNvPicPr>
          <p:nvPr/>
        </p:nvPicPr>
        <p:blipFill>
          <a:blip r:embed="rId4"/>
          <a:stretch>
            <a:fillRect/>
          </a:stretch>
        </p:blipFill>
        <p:spPr>
          <a:xfrm>
            <a:off x="709136" y="2811304"/>
            <a:ext cx="1013103" cy="1215747"/>
          </a:xfrm>
          <a:prstGeom prst="rect">
            <a:avLst/>
          </a:prstGeom>
        </p:spPr>
      </p:pic>
      <p:sp>
        <p:nvSpPr>
          <p:cNvPr id="7" name="Text 3"/>
          <p:cNvSpPr/>
          <p:nvPr/>
        </p:nvSpPr>
        <p:spPr>
          <a:xfrm>
            <a:off x="2026087" y="3013829"/>
            <a:ext cx="2532817" cy="316468"/>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Backend</a:t>
            </a:r>
            <a:endParaRPr lang="en-US" sz="1950" dirty="0"/>
          </a:p>
        </p:txBody>
      </p:sp>
      <p:sp>
        <p:nvSpPr>
          <p:cNvPr id="8" name="Text 4"/>
          <p:cNvSpPr/>
          <p:nvPr/>
        </p:nvSpPr>
        <p:spPr>
          <a:xfrm>
            <a:off x="2026087" y="3451860"/>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05449"/>
                </a:solidFill>
                <a:latin typeface="Nobile" pitchFamily="34" charset="0"/>
                <a:ea typeface="Nobile" pitchFamily="34" charset="-122"/>
                <a:cs typeface="Nobile" pitchFamily="34" charset="-120"/>
              </a:rPr>
              <a:t>Java Spring Boot handles API requests, business logic, and scheduling functionality.</a:t>
            </a:r>
            <a:endParaRPr lang="en-US" sz="1550" dirty="0"/>
          </a:p>
        </p:txBody>
      </p:sp>
      <p:pic>
        <p:nvPicPr>
          <p:cNvPr id="9" name="Image 2" descr="preencoded.png"/>
          <p:cNvPicPr>
            <a:picLocks noChangeAspect="1"/>
          </p:cNvPicPr>
          <p:nvPr/>
        </p:nvPicPr>
        <p:blipFill>
          <a:blip r:embed="rId5"/>
          <a:stretch>
            <a:fillRect/>
          </a:stretch>
        </p:blipFill>
        <p:spPr>
          <a:xfrm>
            <a:off x="709136" y="4027051"/>
            <a:ext cx="1013103" cy="1215747"/>
          </a:xfrm>
          <a:prstGeom prst="rect">
            <a:avLst/>
          </a:prstGeom>
        </p:spPr>
      </p:pic>
      <p:sp>
        <p:nvSpPr>
          <p:cNvPr id="10" name="Text 5"/>
          <p:cNvSpPr/>
          <p:nvPr/>
        </p:nvSpPr>
        <p:spPr>
          <a:xfrm>
            <a:off x="2026087" y="4229576"/>
            <a:ext cx="2532817" cy="316468"/>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Database</a:t>
            </a:r>
            <a:endParaRPr lang="en-US" sz="1950" dirty="0"/>
          </a:p>
        </p:txBody>
      </p:sp>
      <p:sp>
        <p:nvSpPr>
          <p:cNvPr id="11" name="Text 6"/>
          <p:cNvSpPr/>
          <p:nvPr/>
        </p:nvSpPr>
        <p:spPr>
          <a:xfrm>
            <a:off x="2026087" y="4667607"/>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05449"/>
                </a:solidFill>
                <a:latin typeface="Nobile" pitchFamily="34" charset="0"/>
                <a:ea typeface="Nobile" pitchFamily="34" charset="-122"/>
                <a:cs typeface="Nobile" pitchFamily="34" charset="-120"/>
              </a:rPr>
              <a:t>MongoDB stores scheduling data, user details, and interview times.</a:t>
            </a:r>
            <a:endParaRPr lang="en-US" sz="1550" dirty="0"/>
          </a:p>
        </p:txBody>
      </p:sp>
      <p:pic>
        <p:nvPicPr>
          <p:cNvPr id="12" name="Image 3" descr="preencoded.png"/>
          <p:cNvPicPr>
            <a:picLocks noChangeAspect="1"/>
          </p:cNvPicPr>
          <p:nvPr/>
        </p:nvPicPr>
        <p:blipFill>
          <a:blip r:embed="rId6"/>
          <a:stretch>
            <a:fillRect/>
          </a:stretch>
        </p:blipFill>
        <p:spPr>
          <a:xfrm>
            <a:off x="709136" y="5242798"/>
            <a:ext cx="1013103" cy="1215747"/>
          </a:xfrm>
          <a:prstGeom prst="rect">
            <a:avLst/>
          </a:prstGeom>
        </p:spPr>
      </p:pic>
      <p:sp>
        <p:nvSpPr>
          <p:cNvPr id="13" name="Text 7"/>
          <p:cNvSpPr/>
          <p:nvPr/>
        </p:nvSpPr>
        <p:spPr>
          <a:xfrm>
            <a:off x="2026087" y="5445323"/>
            <a:ext cx="2775585" cy="316468"/>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External Integrations</a:t>
            </a:r>
            <a:endParaRPr lang="en-US" sz="1950" dirty="0"/>
          </a:p>
        </p:txBody>
      </p:sp>
      <p:sp>
        <p:nvSpPr>
          <p:cNvPr id="14" name="Text 8"/>
          <p:cNvSpPr/>
          <p:nvPr/>
        </p:nvSpPr>
        <p:spPr>
          <a:xfrm>
            <a:off x="2026087" y="5883354"/>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05449"/>
                </a:solidFill>
                <a:latin typeface="Nobile" pitchFamily="34" charset="0"/>
                <a:ea typeface="Nobile" pitchFamily="34" charset="-122"/>
                <a:cs typeface="Nobile" pitchFamily="34" charset="-120"/>
              </a:rPr>
              <a:t>Google Calendar API for real-time availability and scheduling.</a:t>
            </a:r>
            <a:endParaRPr lang="en-US" sz="1550" dirty="0"/>
          </a:p>
        </p:txBody>
      </p:sp>
      <p:pic>
        <p:nvPicPr>
          <p:cNvPr id="15" name="Image 4" descr="preencoded.png"/>
          <p:cNvPicPr>
            <a:picLocks noChangeAspect="1"/>
          </p:cNvPicPr>
          <p:nvPr/>
        </p:nvPicPr>
        <p:blipFill>
          <a:blip r:embed="rId7"/>
          <a:stretch>
            <a:fillRect/>
          </a:stretch>
        </p:blipFill>
        <p:spPr>
          <a:xfrm>
            <a:off x="709136" y="6458545"/>
            <a:ext cx="1013103" cy="1215747"/>
          </a:xfrm>
          <a:prstGeom prst="rect">
            <a:avLst/>
          </a:prstGeom>
        </p:spPr>
      </p:pic>
      <p:sp>
        <p:nvSpPr>
          <p:cNvPr id="16" name="Text 9"/>
          <p:cNvSpPr/>
          <p:nvPr/>
        </p:nvSpPr>
        <p:spPr>
          <a:xfrm>
            <a:off x="2026087" y="6661071"/>
            <a:ext cx="2532817" cy="316468"/>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AI Layer</a:t>
            </a:r>
            <a:endParaRPr lang="en-US" sz="1950" dirty="0"/>
          </a:p>
        </p:txBody>
      </p:sp>
      <p:sp>
        <p:nvSpPr>
          <p:cNvPr id="17" name="Text 10"/>
          <p:cNvSpPr/>
          <p:nvPr/>
        </p:nvSpPr>
        <p:spPr>
          <a:xfrm>
            <a:off x="2026087" y="7099102"/>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405449"/>
                </a:solidFill>
                <a:latin typeface="Nobile" pitchFamily="34" charset="0"/>
                <a:ea typeface="Nobile" pitchFamily="34" charset="-122"/>
                <a:cs typeface="Nobile" pitchFamily="34" charset="-120"/>
              </a:rPr>
              <a:t>Machine learning algorithms and NLP for parsing user preferences and optimizing slot matching.</a:t>
            </a:r>
            <a:endParaRPr lang="en-US" sz="1550" dirty="0"/>
          </a:p>
        </p:txBody>
      </p:sp>
      <p:sp>
        <p:nvSpPr>
          <p:cNvPr id="18" name="Rectangle 17">
            <a:extLst>
              <a:ext uri="{FF2B5EF4-FFF2-40B4-BE49-F238E27FC236}">
                <a16:creationId xmlns:a16="http://schemas.microsoft.com/office/drawing/2014/main" id="{B3BEEDE3-5329-AAF9-1D77-83328723A45F}"/>
              </a:ext>
            </a:extLst>
          </p:cNvPr>
          <p:cNvSpPr/>
          <p:nvPr/>
        </p:nvSpPr>
        <p:spPr>
          <a:xfrm>
            <a:off x="12801600" y="7069015"/>
            <a:ext cx="1711569" cy="1078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3640" y="789384"/>
            <a:ext cx="5993606" cy="693896"/>
          </a:xfrm>
          <a:prstGeom prst="rect">
            <a:avLst/>
          </a:prstGeom>
          <a:noFill/>
          <a:ln/>
        </p:spPr>
        <p:txBody>
          <a:bodyPr wrap="none" lIns="0" tIns="0" rIns="0" bIns="0" rtlCol="0" anchor="t"/>
          <a:lstStyle/>
          <a:p>
            <a:pPr marL="0" indent="0" algn="l">
              <a:lnSpc>
                <a:spcPts val="5450"/>
              </a:lnSpc>
              <a:buNone/>
            </a:pPr>
            <a:r>
              <a:rPr lang="en-US" sz="4350" b="1" dirty="0">
                <a:solidFill>
                  <a:srgbClr val="3B4540"/>
                </a:solidFill>
                <a:latin typeface="Fraunces Extra Bold" pitchFamily="34" charset="0"/>
                <a:ea typeface="Fraunces Extra Bold" pitchFamily="34" charset="-122"/>
                <a:cs typeface="Fraunces Extra Bold" pitchFamily="34" charset="-120"/>
              </a:rPr>
              <a:t>Tech Stack Deep Dive</a:t>
            </a:r>
            <a:endParaRPr lang="en-US" sz="4350" dirty="0"/>
          </a:p>
        </p:txBody>
      </p:sp>
      <p:sp>
        <p:nvSpPr>
          <p:cNvPr id="4" name="Shape 1"/>
          <p:cNvSpPr/>
          <p:nvPr/>
        </p:nvSpPr>
        <p:spPr>
          <a:xfrm>
            <a:off x="6263640" y="1816418"/>
            <a:ext cx="3683794" cy="3411379"/>
          </a:xfrm>
          <a:prstGeom prst="roundRect">
            <a:avLst>
              <a:gd name="adj" fmla="val 5859"/>
            </a:avLst>
          </a:prstGeom>
          <a:solidFill>
            <a:srgbClr val="E8F3E8"/>
          </a:solidFill>
          <a:ln/>
        </p:spPr>
        <p:txBody>
          <a:bodyPr/>
          <a:lstStyle/>
          <a:p>
            <a:endParaRPr lang="en-IN"/>
          </a:p>
        </p:txBody>
      </p:sp>
      <p:sp>
        <p:nvSpPr>
          <p:cNvPr id="5" name="Text 2"/>
          <p:cNvSpPr/>
          <p:nvPr/>
        </p:nvSpPr>
        <p:spPr>
          <a:xfrm>
            <a:off x="6485692" y="2038469"/>
            <a:ext cx="2776180" cy="347067"/>
          </a:xfrm>
          <a:prstGeom prst="rect">
            <a:avLst/>
          </a:prstGeom>
          <a:noFill/>
          <a:ln/>
        </p:spPr>
        <p:txBody>
          <a:bodyPr wrap="non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React Interface</a:t>
            </a:r>
            <a:endParaRPr lang="en-US" sz="2150" dirty="0"/>
          </a:p>
        </p:txBody>
      </p:sp>
      <p:sp>
        <p:nvSpPr>
          <p:cNvPr id="6" name="Text 3"/>
          <p:cNvSpPr/>
          <p:nvPr/>
        </p:nvSpPr>
        <p:spPr>
          <a:xfrm>
            <a:off x="6485692" y="2518767"/>
            <a:ext cx="3239691" cy="2486978"/>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Provides an intuitive interface for candidates and interviewers to view and interact with schedules. Allows users to input availability in free-text format and get real-time updates.</a:t>
            </a:r>
            <a:endParaRPr lang="en-US" sz="1700" dirty="0"/>
          </a:p>
        </p:txBody>
      </p:sp>
      <p:sp>
        <p:nvSpPr>
          <p:cNvPr id="7" name="Shape 4"/>
          <p:cNvSpPr/>
          <p:nvPr/>
        </p:nvSpPr>
        <p:spPr>
          <a:xfrm>
            <a:off x="10169485" y="1816418"/>
            <a:ext cx="3683794" cy="3411379"/>
          </a:xfrm>
          <a:prstGeom prst="roundRect">
            <a:avLst>
              <a:gd name="adj" fmla="val 5859"/>
            </a:avLst>
          </a:prstGeom>
          <a:solidFill>
            <a:srgbClr val="E8F3E8"/>
          </a:solidFill>
          <a:ln/>
        </p:spPr>
        <p:txBody>
          <a:bodyPr/>
          <a:lstStyle/>
          <a:p>
            <a:endParaRPr lang="en-IN"/>
          </a:p>
        </p:txBody>
      </p:sp>
      <p:sp>
        <p:nvSpPr>
          <p:cNvPr id="8" name="Text 5"/>
          <p:cNvSpPr/>
          <p:nvPr/>
        </p:nvSpPr>
        <p:spPr>
          <a:xfrm>
            <a:off x="10391537" y="2038469"/>
            <a:ext cx="2776180" cy="347067"/>
          </a:xfrm>
          <a:prstGeom prst="rect">
            <a:avLst/>
          </a:prstGeom>
          <a:noFill/>
          <a:ln/>
        </p:spPr>
        <p:txBody>
          <a:bodyPr wrap="non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Java Spring Boot</a:t>
            </a:r>
            <a:endParaRPr lang="en-US" sz="2150" dirty="0"/>
          </a:p>
        </p:txBody>
      </p:sp>
      <p:sp>
        <p:nvSpPr>
          <p:cNvPr id="9" name="Text 6"/>
          <p:cNvSpPr/>
          <p:nvPr/>
        </p:nvSpPr>
        <p:spPr>
          <a:xfrm>
            <a:off x="10391537" y="2518767"/>
            <a:ext cx="3239691" cy="2486978"/>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Handles API requests and business logic, managing the scheduling flow and user interactions. Coordinates data processing between the frontend, database, and external integrations.</a:t>
            </a:r>
            <a:endParaRPr lang="en-US" sz="1700" dirty="0"/>
          </a:p>
        </p:txBody>
      </p:sp>
      <p:sp>
        <p:nvSpPr>
          <p:cNvPr id="10" name="Shape 7"/>
          <p:cNvSpPr/>
          <p:nvPr/>
        </p:nvSpPr>
        <p:spPr>
          <a:xfrm>
            <a:off x="6263640" y="5449848"/>
            <a:ext cx="7589520" cy="1990249"/>
          </a:xfrm>
          <a:prstGeom prst="roundRect">
            <a:avLst>
              <a:gd name="adj" fmla="val 10043"/>
            </a:avLst>
          </a:prstGeom>
          <a:solidFill>
            <a:srgbClr val="E8F3E8"/>
          </a:solidFill>
          <a:ln/>
        </p:spPr>
        <p:txBody>
          <a:bodyPr/>
          <a:lstStyle/>
          <a:p>
            <a:endParaRPr lang="en-IN"/>
          </a:p>
        </p:txBody>
      </p:sp>
      <p:sp>
        <p:nvSpPr>
          <p:cNvPr id="11" name="Text 8"/>
          <p:cNvSpPr/>
          <p:nvPr/>
        </p:nvSpPr>
        <p:spPr>
          <a:xfrm>
            <a:off x="6485692" y="5671899"/>
            <a:ext cx="2776180" cy="347067"/>
          </a:xfrm>
          <a:prstGeom prst="rect">
            <a:avLst/>
          </a:prstGeom>
          <a:noFill/>
          <a:ln/>
        </p:spPr>
        <p:txBody>
          <a:bodyPr wrap="non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MongoDB</a:t>
            </a:r>
            <a:endParaRPr lang="en-US" sz="2150" dirty="0"/>
          </a:p>
        </p:txBody>
      </p:sp>
      <p:sp>
        <p:nvSpPr>
          <p:cNvPr id="12" name="Text 9"/>
          <p:cNvSpPr/>
          <p:nvPr/>
        </p:nvSpPr>
        <p:spPr>
          <a:xfrm>
            <a:off x="6485692" y="6152198"/>
            <a:ext cx="7145417" cy="1065848"/>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Stores scheduling data, user profiles, and interview availability information. Uses a flexible data model to manage free-text inputs and AI-generated scheduling data.</a:t>
            </a:r>
            <a:endParaRPr lang="en-US" sz="1700" dirty="0"/>
          </a:p>
        </p:txBody>
      </p:sp>
      <p:sp>
        <p:nvSpPr>
          <p:cNvPr id="13" name="Rectangle 12">
            <a:extLst>
              <a:ext uri="{FF2B5EF4-FFF2-40B4-BE49-F238E27FC236}">
                <a16:creationId xmlns:a16="http://schemas.microsoft.com/office/drawing/2014/main" id="{E76B37D8-E6D3-1BEB-914A-DC265BA63C9D}"/>
              </a:ext>
            </a:extLst>
          </p:cNvPr>
          <p:cNvSpPr/>
          <p:nvPr/>
        </p:nvSpPr>
        <p:spPr>
          <a:xfrm>
            <a:off x="12801600" y="7573329"/>
            <a:ext cx="1711569" cy="574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11952684"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AI-Powered Interview Scheduling System</a:t>
            </a:r>
            <a:endParaRPr lang="en-US" sz="4450" dirty="0"/>
          </a:p>
        </p:txBody>
      </p:sp>
      <p:sp>
        <p:nvSpPr>
          <p:cNvPr id="3" name="Text 1"/>
          <p:cNvSpPr/>
          <p:nvPr/>
        </p:nvSpPr>
        <p:spPr>
          <a:xfrm>
            <a:off x="1743789" y="3724989"/>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Handles Free-Text</a:t>
            </a:r>
            <a:endParaRPr lang="en-US" sz="2200" dirty="0"/>
          </a:p>
        </p:txBody>
      </p:sp>
      <p:sp>
        <p:nvSpPr>
          <p:cNvPr id="4" name="Text 2"/>
          <p:cNvSpPr/>
          <p:nvPr/>
        </p:nvSpPr>
        <p:spPr>
          <a:xfrm>
            <a:off x="793790" y="4215408"/>
            <a:ext cx="3785235" cy="1451610"/>
          </a:xfrm>
          <a:prstGeom prst="rect">
            <a:avLst/>
          </a:prstGeom>
          <a:noFill/>
          <a:ln/>
        </p:spPr>
        <p:txBody>
          <a:bodyPr wrap="square" lIns="0" tIns="0" rIns="0" bIns="0" rtlCol="0" anchor="t"/>
          <a:lstStyle/>
          <a:p>
            <a:pPr marL="0" indent="0" algn="r">
              <a:lnSpc>
                <a:spcPts val="2850"/>
              </a:lnSpc>
              <a:buNone/>
            </a:pPr>
            <a:r>
              <a:rPr lang="en-US" sz="1750" dirty="0">
                <a:solidFill>
                  <a:srgbClr val="405449"/>
                </a:solidFill>
                <a:latin typeface="Nobile" pitchFamily="34" charset="0"/>
                <a:ea typeface="Nobile" pitchFamily="34" charset="-122"/>
                <a:cs typeface="Nobile" pitchFamily="34" charset="-120"/>
              </a:rPr>
              <a:t>Enables AI to handle free-text availability inputs, making it easier for users to provide their schedules.</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547717" y="4483775"/>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7" name="Text 4"/>
          <p:cNvSpPr/>
          <p:nvPr/>
        </p:nvSpPr>
        <p:spPr>
          <a:xfrm>
            <a:off x="9937790" y="2589371"/>
            <a:ext cx="3242786"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Automates Scheduling</a:t>
            </a:r>
            <a:endParaRPr lang="en-US" sz="2200" dirty="0"/>
          </a:p>
        </p:txBody>
      </p:sp>
      <p:sp>
        <p:nvSpPr>
          <p:cNvPr id="8" name="Text 5"/>
          <p:cNvSpPr/>
          <p:nvPr/>
        </p:nvSpPr>
        <p:spPr>
          <a:xfrm>
            <a:off x="9937790" y="3079790"/>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Streamlines the scheduling process by automatically matching interview slots based on user preferences.</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7944326" y="3100149"/>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1" name="Text 7"/>
          <p:cNvSpPr/>
          <p:nvPr/>
        </p:nvSpPr>
        <p:spPr>
          <a:xfrm>
            <a:off x="9937790" y="522339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NLP Integration</a:t>
            </a:r>
            <a:endParaRPr lang="en-US" sz="2200" dirty="0"/>
          </a:p>
        </p:txBody>
      </p:sp>
      <p:sp>
        <p:nvSpPr>
          <p:cNvPr id="12" name="Text 8"/>
          <p:cNvSpPr/>
          <p:nvPr/>
        </p:nvSpPr>
        <p:spPr>
          <a:xfrm>
            <a:off x="9937790" y="5713809"/>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Integrates with Natural Language Processing (NLP) techniques to optimize slot matching efficiently.</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7944326" y="5867400"/>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5" name="Rectangle 14">
            <a:extLst>
              <a:ext uri="{FF2B5EF4-FFF2-40B4-BE49-F238E27FC236}">
                <a16:creationId xmlns:a16="http://schemas.microsoft.com/office/drawing/2014/main" id="{3341AE44-73C6-868D-576A-F2CBC500A798}"/>
              </a:ext>
            </a:extLst>
          </p:cNvPr>
          <p:cNvSpPr/>
          <p:nvPr/>
        </p:nvSpPr>
        <p:spPr>
          <a:xfrm>
            <a:off x="12801600" y="7069015"/>
            <a:ext cx="1711569" cy="1078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gn="l">
              <a:lnSpc>
                <a:spcPts val="5400"/>
              </a:lnSpc>
              <a:buNone/>
            </a:pPr>
            <a:r>
              <a:rPr lang="en-US" sz="4300" b="1" dirty="0">
                <a:solidFill>
                  <a:srgbClr val="3B4540"/>
                </a:solidFill>
                <a:latin typeface="Fraunces Extra Bold" pitchFamily="34" charset="0"/>
                <a:ea typeface="Fraunces Extra Bold" pitchFamily="34" charset="-122"/>
                <a:cs typeface="Fraunces Extra Bold" pitchFamily="34" charset="-120"/>
              </a:rPr>
              <a:t>Natural Language Processing (NLP) Pipeline</a:t>
            </a:r>
            <a:endParaRPr lang="en-US" sz="4300" dirty="0"/>
          </a:p>
        </p:txBody>
      </p:sp>
      <p:sp>
        <p:nvSpPr>
          <p:cNvPr id="4" name="Shape 1"/>
          <p:cNvSpPr/>
          <p:nvPr/>
        </p:nvSpPr>
        <p:spPr>
          <a:xfrm>
            <a:off x="1019651" y="2314932"/>
            <a:ext cx="30480" cy="5309949"/>
          </a:xfrm>
          <a:prstGeom prst="roundRect">
            <a:avLst>
              <a:gd name="adj" fmla="val 651078"/>
            </a:avLst>
          </a:prstGeom>
          <a:solidFill>
            <a:srgbClr val="CED9CE"/>
          </a:solidFill>
          <a:ln/>
        </p:spPr>
        <p:txBody>
          <a:bodyPr/>
          <a:lstStyle/>
          <a:p>
            <a:endParaRPr lang="en-IN"/>
          </a:p>
        </p:txBody>
      </p:sp>
      <p:sp>
        <p:nvSpPr>
          <p:cNvPr id="5" name="Shape 2"/>
          <p:cNvSpPr/>
          <p:nvPr/>
        </p:nvSpPr>
        <p:spPr>
          <a:xfrm>
            <a:off x="1237178" y="2795707"/>
            <a:ext cx="661392" cy="30480"/>
          </a:xfrm>
          <a:prstGeom prst="roundRect">
            <a:avLst>
              <a:gd name="adj" fmla="val 651078"/>
            </a:avLst>
          </a:prstGeom>
          <a:solidFill>
            <a:srgbClr val="CED9CE"/>
          </a:solidFill>
          <a:ln/>
        </p:spPr>
        <p:txBody>
          <a:bodyPr/>
          <a:lstStyle/>
          <a:p>
            <a:endParaRPr lang="en-IN"/>
          </a:p>
        </p:txBody>
      </p:sp>
      <p:sp>
        <p:nvSpPr>
          <p:cNvPr id="6" name="Shape 3"/>
          <p:cNvSpPr/>
          <p:nvPr/>
        </p:nvSpPr>
        <p:spPr>
          <a:xfrm>
            <a:off x="771644" y="2562939"/>
            <a:ext cx="496014" cy="496014"/>
          </a:xfrm>
          <a:prstGeom prst="roundRect">
            <a:avLst>
              <a:gd name="adj" fmla="val 40009"/>
            </a:avLst>
          </a:prstGeom>
          <a:solidFill>
            <a:srgbClr val="E8F3E8"/>
          </a:solidFill>
          <a:ln/>
        </p:spPr>
        <p:txBody>
          <a:bodyPr/>
          <a:lstStyle/>
          <a:p>
            <a:endParaRPr lang="en-IN"/>
          </a:p>
        </p:txBody>
      </p:sp>
      <p:sp>
        <p:nvSpPr>
          <p:cNvPr id="7" name="Text 4"/>
          <p:cNvSpPr/>
          <p:nvPr/>
        </p:nvSpPr>
        <p:spPr>
          <a:xfrm>
            <a:off x="854333" y="2604254"/>
            <a:ext cx="330637" cy="413385"/>
          </a:xfrm>
          <a:prstGeom prst="rect">
            <a:avLst/>
          </a:prstGeom>
          <a:noFill/>
          <a:ln/>
        </p:spPr>
        <p:txBody>
          <a:bodyPr wrap="none" lIns="0" tIns="0" rIns="0" bIns="0" rtlCol="0" anchor="t"/>
          <a:lstStyle/>
          <a:p>
            <a:pPr marL="0" indent="0" algn="ctr">
              <a:lnSpc>
                <a:spcPts val="2600"/>
              </a:lnSpc>
              <a:buNone/>
            </a:pPr>
            <a:r>
              <a:rPr lang="en-US" sz="2600" b="1" dirty="0">
                <a:solidFill>
                  <a:srgbClr val="405449"/>
                </a:solidFill>
                <a:latin typeface="Fraunces Extra Bold" pitchFamily="34" charset="0"/>
                <a:ea typeface="Fraunces Extra Bold" pitchFamily="34" charset="-122"/>
                <a:cs typeface="Fraunces Extra Bold" pitchFamily="34" charset="-120"/>
              </a:rPr>
              <a:t>1</a:t>
            </a:r>
            <a:endParaRPr lang="en-US" sz="2600" dirty="0"/>
          </a:p>
        </p:txBody>
      </p:sp>
      <p:sp>
        <p:nvSpPr>
          <p:cNvPr id="8" name="Text 5"/>
          <p:cNvSpPr/>
          <p:nvPr/>
        </p:nvSpPr>
        <p:spPr>
          <a:xfrm>
            <a:off x="2122170" y="2535317"/>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Input Text</a:t>
            </a:r>
            <a:endParaRPr lang="en-US" sz="2150" dirty="0"/>
          </a:p>
        </p:txBody>
      </p:sp>
      <p:sp>
        <p:nvSpPr>
          <p:cNvPr id="9" name="Text 6"/>
          <p:cNvSpPr/>
          <p:nvPr/>
        </p:nvSpPr>
        <p:spPr>
          <a:xfrm>
            <a:off x="2122170" y="3012043"/>
            <a:ext cx="6250186" cy="705564"/>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Free-text availability inputs (e.g., "I'm available next Tuesday 2-4pm or Wednesday morning").</a:t>
            </a:r>
            <a:endParaRPr lang="en-US" sz="1700" dirty="0"/>
          </a:p>
        </p:txBody>
      </p:sp>
      <p:sp>
        <p:nvSpPr>
          <p:cNvPr id="10" name="Shape 7"/>
          <p:cNvSpPr/>
          <p:nvPr/>
        </p:nvSpPr>
        <p:spPr>
          <a:xfrm>
            <a:off x="1237178" y="4639151"/>
            <a:ext cx="661392" cy="30480"/>
          </a:xfrm>
          <a:prstGeom prst="roundRect">
            <a:avLst>
              <a:gd name="adj" fmla="val 651078"/>
            </a:avLst>
          </a:prstGeom>
          <a:solidFill>
            <a:srgbClr val="CED9CE"/>
          </a:solidFill>
          <a:ln/>
        </p:spPr>
        <p:txBody>
          <a:bodyPr/>
          <a:lstStyle/>
          <a:p>
            <a:endParaRPr lang="en-IN"/>
          </a:p>
        </p:txBody>
      </p:sp>
      <p:sp>
        <p:nvSpPr>
          <p:cNvPr id="11" name="Shape 8"/>
          <p:cNvSpPr/>
          <p:nvPr/>
        </p:nvSpPr>
        <p:spPr>
          <a:xfrm>
            <a:off x="771644" y="4406384"/>
            <a:ext cx="496014" cy="496014"/>
          </a:xfrm>
          <a:prstGeom prst="roundRect">
            <a:avLst>
              <a:gd name="adj" fmla="val 40009"/>
            </a:avLst>
          </a:prstGeom>
          <a:solidFill>
            <a:srgbClr val="E8F3E8"/>
          </a:solidFill>
          <a:ln/>
        </p:spPr>
        <p:txBody>
          <a:bodyPr/>
          <a:lstStyle/>
          <a:p>
            <a:endParaRPr lang="en-IN"/>
          </a:p>
        </p:txBody>
      </p:sp>
      <p:sp>
        <p:nvSpPr>
          <p:cNvPr id="12" name="Text 9"/>
          <p:cNvSpPr/>
          <p:nvPr/>
        </p:nvSpPr>
        <p:spPr>
          <a:xfrm>
            <a:off x="854333" y="4447699"/>
            <a:ext cx="330637" cy="413385"/>
          </a:xfrm>
          <a:prstGeom prst="rect">
            <a:avLst/>
          </a:prstGeom>
          <a:noFill/>
          <a:ln/>
        </p:spPr>
        <p:txBody>
          <a:bodyPr wrap="none" lIns="0" tIns="0" rIns="0" bIns="0" rtlCol="0" anchor="t"/>
          <a:lstStyle/>
          <a:p>
            <a:pPr marL="0" indent="0" algn="ctr">
              <a:lnSpc>
                <a:spcPts val="2600"/>
              </a:lnSpc>
              <a:buNone/>
            </a:pPr>
            <a:r>
              <a:rPr lang="en-US" sz="2600" b="1" dirty="0">
                <a:solidFill>
                  <a:srgbClr val="405449"/>
                </a:solidFill>
                <a:latin typeface="Fraunces Extra Bold" pitchFamily="34" charset="0"/>
                <a:ea typeface="Fraunces Extra Bold" pitchFamily="34" charset="-122"/>
                <a:cs typeface="Fraunces Extra Bold" pitchFamily="34" charset="-120"/>
              </a:rPr>
              <a:t>2</a:t>
            </a:r>
            <a:endParaRPr lang="en-US" sz="2600" dirty="0"/>
          </a:p>
        </p:txBody>
      </p:sp>
      <p:sp>
        <p:nvSpPr>
          <p:cNvPr id="13" name="Text 10"/>
          <p:cNvSpPr/>
          <p:nvPr/>
        </p:nvSpPr>
        <p:spPr>
          <a:xfrm>
            <a:off x="2122170" y="4378762"/>
            <a:ext cx="3667125" cy="344448"/>
          </a:xfrm>
          <a:prstGeom prst="rect">
            <a:avLst/>
          </a:prstGeom>
          <a:noFill/>
          <a:ln/>
        </p:spPr>
        <p:txBody>
          <a:bodyPr wrap="non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Named Entity Recognition</a:t>
            </a:r>
            <a:endParaRPr lang="en-US" sz="2150" dirty="0"/>
          </a:p>
        </p:txBody>
      </p:sp>
      <p:sp>
        <p:nvSpPr>
          <p:cNvPr id="14" name="Text 11"/>
          <p:cNvSpPr/>
          <p:nvPr/>
        </p:nvSpPr>
        <p:spPr>
          <a:xfrm>
            <a:off x="2122170" y="4855488"/>
            <a:ext cx="6250186" cy="705564"/>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Detects dates and times using Named Entity Recognition (NER).</a:t>
            </a:r>
            <a:endParaRPr lang="en-US" sz="1700" dirty="0"/>
          </a:p>
        </p:txBody>
      </p:sp>
      <p:sp>
        <p:nvSpPr>
          <p:cNvPr id="15" name="Shape 12"/>
          <p:cNvSpPr/>
          <p:nvPr/>
        </p:nvSpPr>
        <p:spPr>
          <a:xfrm>
            <a:off x="1237178" y="6482596"/>
            <a:ext cx="661392" cy="30480"/>
          </a:xfrm>
          <a:prstGeom prst="roundRect">
            <a:avLst>
              <a:gd name="adj" fmla="val 651078"/>
            </a:avLst>
          </a:prstGeom>
          <a:solidFill>
            <a:srgbClr val="CED9CE"/>
          </a:solidFill>
          <a:ln/>
        </p:spPr>
        <p:txBody>
          <a:bodyPr/>
          <a:lstStyle/>
          <a:p>
            <a:endParaRPr lang="en-IN"/>
          </a:p>
        </p:txBody>
      </p:sp>
      <p:sp>
        <p:nvSpPr>
          <p:cNvPr id="16" name="Shape 13"/>
          <p:cNvSpPr/>
          <p:nvPr/>
        </p:nvSpPr>
        <p:spPr>
          <a:xfrm>
            <a:off x="771644" y="6249829"/>
            <a:ext cx="496014" cy="496014"/>
          </a:xfrm>
          <a:prstGeom prst="roundRect">
            <a:avLst>
              <a:gd name="adj" fmla="val 40009"/>
            </a:avLst>
          </a:prstGeom>
          <a:solidFill>
            <a:srgbClr val="E8F3E8"/>
          </a:solidFill>
          <a:ln/>
        </p:spPr>
        <p:txBody>
          <a:bodyPr/>
          <a:lstStyle/>
          <a:p>
            <a:endParaRPr lang="en-IN"/>
          </a:p>
        </p:txBody>
      </p:sp>
      <p:sp>
        <p:nvSpPr>
          <p:cNvPr id="17" name="Text 14"/>
          <p:cNvSpPr/>
          <p:nvPr/>
        </p:nvSpPr>
        <p:spPr>
          <a:xfrm>
            <a:off x="854333" y="6291143"/>
            <a:ext cx="330637" cy="413385"/>
          </a:xfrm>
          <a:prstGeom prst="rect">
            <a:avLst/>
          </a:prstGeom>
          <a:noFill/>
          <a:ln/>
        </p:spPr>
        <p:txBody>
          <a:bodyPr wrap="none" lIns="0" tIns="0" rIns="0" bIns="0" rtlCol="0" anchor="t"/>
          <a:lstStyle/>
          <a:p>
            <a:pPr marL="0" indent="0" algn="ctr">
              <a:lnSpc>
                <a:spcPts val="2600"/>
              </a:lnSpc>
              <a:buNone/>
            </a:pPr>
            <a:r>
              <a:rPr lang="en-US" sz="2600" b="1" dirty="0">
                <a:solidFill>
                  <a:srgbClr val="405449"/>
                </a:solidFill>
                <a:latin typeface="Fraunces Extra Bold" pitchFamily="34" charset="0"/>
                <a:ea typeface="Fraunces Extra Bold" pitchFamily="34" charset="-122"/>
                <a:cs typeface="Fraunces Extra Bold" pitchFamily="34" charset="-120"/>
              </a:rPr>
              <a:t>3</a:t>
            </a:r>
            <a:endParaRPr lang="en-US" sz="2600" dirty="0"/>
          </a:p>
        </p:txBody>
      </p:sp>
      <p:sp>
        <p:nvSpPr>
          <p:cNvPr id="18" name="Text 15"/>
          <p:cNvSpPr/>
          <p:nvPr/>
        </p:nvSpPr>
        <p:spPr>
          <a:xfrm>
            <a:off x="2122170" y="6222206"/>
            <a:ext cx="3698796" cy="344448"/>
          </a:xfrm>
          <a:prstGeom prst="rect">
            <a:avLst/>
          </a:prstGeom>
          <a:noFill/>
          <a:ln/>
        </p:spPr>
        <p:txBody>
          <a:bodyPr wrap="non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Contextual Understanding</a:t>
            </a:r>
            <a:endParaRPr lang="en-US" sz="2150" dirty="0"/>
          </a:p>
        </p:txBody>
      </p:sp>
      <p:sp>
        <p:nvSpPr>
          <p:cNvPr id="19" name="Text 16"/>
          <p:cNvSpPr/>
          <p:nvPr/>
        </p:nvSpPr>
        <p:spPr>
          <a:xfrm>
            <a:off x="2122170" y="6698933"/>
            <a:ext cx="6250186" cy="705564"/>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Resolves relative dates like "tomorrow" or "next week" through contextual understanding.</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0437"/>
          </a:xfrm>
          <a:prstGeom prst="rect">
            <a:avLst/>
          </a:prstGeom>
        </p:spPr>
      </p:pic>
      <p:sp>
        <p:nvSpPr>
          <p:cNvPr id="3" name="Text 0"/>
          <p:cNvSpPr/>
          <p:nvPr/>
        </p:nvSpPr>
        <p:spPr>
          <a:xfrm>
            <a:off x="711279" y="3100149"/>
            <a:ext cx="13207841" cy="1269921"/>
          </a:xfrm>
          <a:prstGeom prst="rect">
            <a:avLst/>
          </a:prstGeom>
          <a:noFill/>
          <a:ln/>
        </p:spPr>
        <p:txBody>
          <a:bodyPr wrap="square" lIns="0" tIns="0" rIns="0" bIns="0" rtlCol="0" anchor="t"/>
          <a:lstStyle/>
          <a:p>
            <a:pPr marL="0" indent="0" algn="l">
              <a:lnSpc>
                <a:spcPts val="5000"/>
              </a:lnSpc>
              <a:buNone/>
            </a:pPr>
            <a:r>
              <a:rPr lang="en-US" sz="4000" b="1" dirty="0">
                <a:solidFill>
                  <a:srgbClr val="3B4540"/>
                </a:solidFill>
                <a:latin typeface="Fraunces Extra Bold" pitchFamily="34" charset="0"/>
                <a:ea typeface="Fraunces Extra Bold" pitchFamily="34" charset="-122"/>
                <a:cs typeface="Fraunces Extra Bold" pitchFamily="34" charset="-120"/>
              </a:rPr>
              <a:t>Named Entity Recognition (NER) - Extracting Key Data</a:t>
            </a:r>
            <a:endParaRPr lang="en-US" sz="4000" dirty="0"/>
          </a:p>
        </p:txBody>
      </p:sp>
      <p:sp>
        <p:nvSpPr>
          <p:cNvPr id="4" name="Text 1"/>
          <p:cNvSpPr/>
          <p:nvPr/>
        </p:nvSpPr>
        <p:spPr>
          <a:xfrm>
            <a:off x="711279" y="4776430"/>
            <a:ext cx="6451521" cy="670679"/>
          </a:xfrm>
          <a:prstGeom prst="rect">
            <a:avLst/>
          </a:prstGeom>
          <a:noFill/>
          <a:ln/>
        </p:spPr>
        <p:txBody>
          <a:bodyPr wrap="none" lIns="0" tIns="0" rIns="0" bIns="0" rtlCol="0" anchor="t"/>
          <a:lstStyle/>
          <a:p>
            <a:pPr marL="0" indent="0" algn="ctr">
              <a:lnSpc>
                <a:spcPts val="5250"/>
              </a:lnSpc>
              <a:buNone/>
            </a:pPr>
            <a:r>
              <a:rPr lang="en-US" sz="5250" b="1" dirty="0">
                <a:solidFill>
                  <a:srgbClr val="405449"/>
                </a:solidFill>
                <a:latin typeface="Fraunces Extra Bold" pitchFamily="34" charset="0"/>
                <a:ea typeface="Fraunces Extra Bold" pitchFamily="34" charset="-122"/>
                <a:cs typeface="Fraunces Extra Bold" pitchFamily="34" charset="-120"/>
              </a:rPr>
              <a:t>2</a:t>
            </a:r>
            <a:endParaRPr lang="en-US" sz="5250" dirty="0"/>
          </a:p>
        </p:txBody>
      </p:sp>
      <p:sp>
        <p:nvSpPr>
          <p:cNvPr id="5" name="Text 2"/>
          <p:cNvSpPr/>
          <p:nvPr/>
        </p:nvSpPr>
        <p:spPr>
          <a:xfrm>
            <a:off x="2666762" y="5701070"/>
            <a:ext cx="2540437" cy="317540"/>
          </a:xfrm>
          <a:prstGeom prst="rect">
            <a:avLst/>
          </a:prstGeom>
          <a:noFill/>
          <a:ln/>
        </p:spPr>
        <p:txBody>
          <a:bodyPr wrap="none" lIns="0" tIns="0" rIns="0" bIns="0" rtlCol="0" anchor="t"/>
          <a:lstStyle/>
          <a:p>
            <a:pPr marL="0" indent="0" algn="ctr">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Dates</a:t>
            </a:r>
            <a:endParaRPr lang="en-US" sz="2000" dirty="0"/>
          </a:p>
        </p:txBody>
      </p:sp>
      <p:sp>
        <p:nvSpPr>
          <p:cNvPr id="6" name="Text 3"/>
          <p:cNvSpPr/>
          <p:nvPr/>
        </p:nvSpPr>
        <p:spPr>
          <a:xfrm>
            <a:off x="711279" y="6140529"/>
            <a:ext cx="6451521" cy="325160"/>
          </a:xfrm>
          <a:prstGeom prst="rect">
            <a:avLst/>
          </a:prstGeom>
          <a:noFill/>
          <a:ln/>
        </p:spPr>
        <p:txBody>
          <a:bodyPr wrap="none" lIns="0" tIns="0" rIns="0" bIns="0" rtlCol="0" anchor="t"/>
          <a:lstStyle/>
          <a:p>
            <a:pPr marL="0" indent="0" algn="ctr">
              <a:lnSpc>
                <a:spcPts val="2550"/>
              </a:lnSpc>
              <a:buNone/>
            </a:pPr>
            <a:r>
              <a:rPr lang="en-US" sz="1600" dirty="0">
                <a:solidFill>
                  <a:srgbClr val="405449"/>
                </a:solidFill>
                <a:latin typeface="Nobile" pitchFamily="34" charset="0"/>
                <a:ea typeface="Nobile" pitchFamily="34" charset="-122"/>
                <a:cs typeface="Nobile" pitchFamily="34" charset="-120"/>
              </a:rPr>
              <a:t>Identifies specific dates from the text input.</a:t>
            </a:r>
            <a:endParaRPr lang="en-US" sz="1600" dirty="0"/>
          </a:p>
        </p:txBody>
      </p:sp>
      <p:sp>
        <p:nvSpPr>
          <p:cNvPr id="7" name="Text 4"/>
          <p:cNvSpPr/>
          <p:nvPr/>
        </p:nvSpPr>
        <p:spPr>
          <a:xfrm>
            <a:off x="7467600" y="4776430"/>
            <a:ext cx="6451521" cy="670679"/>
          </a:xfrm>
          <a:prstGeom prst="rect">
            <a:avLst/>
          </a:prstGeom>
          <a:noFill/>
          <a:ln/>
        </p:spPr>
        <p:txBody>
          <a:bodyPr wrap="none" lIns="0" tIns="0" rIns="0" bIns="0" rtlCol="0" anchor="t"/>
          <a:lstStyle/>
          <a:p>
            <a:pPr marL="0" indent="0" algn="ctr">
              <a:lnSpc>
                <a:spcPts val="5250"/>
              </a:lnSpc>
              <a:buNone/>
            </a:pPr>
            <a:r>
              <a:rPr lang="en-US" sz="5250" b="1" dirty="0">
                <a:solidFill>
                  <a:srgbClr val="405449"/>
                </a:solidFill>
                <a:latin typeface="Fraunces Extra Bold" pitchFamily="34" charset="0"/>
                <a:ea typeface="Fraunces Extra Bold" pitchFamily="34" charset="-122"/>
                <a:cs typeface="Fraunces Extra Bold" pitchFamily="34" charset="-120"/>
              </a:rPr>
              <a:t>2</a:t>
            </a:r>
            <a:endParaRPr lang="en-US" sz="5250" dirty="0"/>
          </a:p>
        </p:txBody>
      </p:sp>
      <p:sp>
        <p:nvSpPr>
          <p:cNvPr id="8" name="Text 5"/>
          <p:cNvSpPr/>
          <p:nvPr/>
        </p:nvSpPr>
        <p:spPr>
          <a:xfrm>
            <a:off x="9423083" y="5701070"/>
            <a:ext cx="2540437" cy="317540"/>
          </a:xfrm>
          <a:prstGeom prst="rect">
            <a:avLst/>
          </a:prstGeom>
          <a:noFill/>
          <a:ln/>
        </p:spPr>
        <p:txBody>
          <a:bodyPr wrap="none" lIns="0" tIns="0" rIns="0" bIns="0" rtlCol="0" anchor="t"/>
          <a:lstStyle/>
          <a:p>
            <a:pPr marL="0" indent="0" algn="ctr">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Times</a:t>
            </a:r>
            <a:endParaRPr lang="en-US" sz="2000" dirty="0"/>
          </a:p>
        </p:txBody>
      </p:sp>
      <p:sp>
        <p:nvSpPr>
          <p:cNvPr id="9" name="Text 6"/>
          <p:cNvSpPr/>
          <p:nvPr/>
        </p:nvSpPr>
        <p:spPr>
          <a:xfrm>
            <a:off x="7467600" y="6140529"/>
            <a:ext cx="6451521" cy="325160"/>
          </a:xfrm>
          <a:prstGeom prst="rect">
            <a:avLst/>
          </a:prstGeom>
          <a:noFill/>
          <a:ln/>
        </p:spPr>
        <p:txBody>
          <a:bodyPr wrap="none" lIns="0" tIns="0" rIns="0" bIns="0" rtlCol="0" anchor="t"/>
          <a:lstStyle/>
          <a:p>
            <a:pPr marL="0" indent="0" algn="ctr">
              <a:lnSpc>
                <a:spcPts val="2550"/>
              </a:lnSpc>
              <a:buNone/>
            </a:pPr>
            <a:r>
              <a:rPr lang="en-US" sz="1600" dirty="0">
                <a:solidFill>
                  <a:srgbClr val="405449"/>
                </a:solidFill>
                <a:latin typeface="Nobile" pitchFamily="34" charset="0"/>
                <a:ea typeface="Nobile" pitchFamily="34" charset="-122"/>
                <a:cs typeface="Nobile" pitchFamily="34" charset="-120"/>
              </a:rPr>
              <a:t>Extracts time intervals and specific times.</a:t>
            </a:r>
            <a:endParaRPr lang="en-US" sz="1600" dirty="0"/>
          </a:p>
        </p:txBody>
      </p:sp>
      <p:sp>
        <p:nvSpPr>
          <p:cNvPr id="10" name="Text 7"/>
          <p:cNvSpPr/>
          <p:nvPr/>
        </p:nvSpPr>
        <p:spPr>
          <a:xfrm>
            <a:off x="711279" y="6694289"/>
            <a:ext cx="13207841" cy="975479"/>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The purpose of Named Entity Recognition (NER) is to extract dates and times from free-text availability inputs such as, "I'm available next Tuesday 2-4pm or Wednesday morning." This functionality detects dates like "next Tuesday" and "Wednesday," as well as times like "2-4pm" and "morning."</a:t>
            </a:r>
            <a:endParaRPr lang="en-US" sz="1600" dirty="0"/>
          </a:p>
        </p:txBody>
      </p:sp>
      <p:sp>
        <p:nvSpPr>
          <p:cNvPr id="11" name="Rectangle 10">
            <a:extLst>
              <a:ext uri="{FF2B5EF4-FFF2-40B4-BE49-F238E27FC236}">
                <a16:creationId xmlns:a16="http://schemas.microsoft.com/office/drawing/2014/main" id="{F4BAD18C-3840-3813-1F2F-9278520B31AD}"/>
              </a:ext>
            </a:extLst>
          </p:cNvPr>
          <p:cNvSpPr/>
          <p:nvPr/>
        </p:nvSpPr>
        <p:spPr>
          <a:xfrm>
            <a:off x="12801600" y="7683102"/>
            <a:ext cx="1711569" cy="4644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720</Words>
  <Application>Microsoft Office PowerPoint</Application>
  <PresentationFormat>Custom</PresentationFormat>
  <Paragraphs>96</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Fraunces Extra Bold</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Shreyash Pandey</cp:lastModifiedBy>
  <cp:revision>3</cp:revision>
  <dcterms:created xsi:type="dcterms:W3CDTF">2025-03-17T03:13:51Z</dcterms:created>
  <dcterms:modified xsi:type="dcterms:W3CDTF">2025-03-17T03:15:50Z</dcterms:modified>
</cp:coreProperties>
</file>